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83" r:id="rId3"/>
    <p:sldId id="445" r:id="rId4"/>
    <p:sldId id="442" r:id="rId5"/>
    <p:sldId id="440" r:id="rId6"/>
    <p:sldId id="436" r:id="rId7"/>
    <p:sldId id="437" r:id="rId8"/>
    <p:sldId id="439" r:id="rId9"/>
    <p:sldId id="438" r:id="rId10"/>
    <p:sldId id="404" r:id="rId11"/>
    <p:sldId id="435" r:id="rId12"/>
    <p:sldId id="443" r:id="rId13"/>
    <p:sldId id="444" r:id="rId14"/>
    <p:sldId id="408" r:id="rId15"/>
    <p:sldId id="430" r:id="rId16"/>
    <p:sldId id="271" r:id="rId1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00"/>
    <a:srgbClr val="00CC00"/>
    <a:srgbClr val="33CC33"/>
    <a:srgbClr val="649840"/>
    <a:srgbClr val="113A72"/>
    <a:srgbClr val="517C34"/>
    <a:srgbClr val="FFFFFF"/>
    <a:srgbClr val="102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6" autoAdjust="0"/>
    <p:restoredTop sz="86418"/>
  </p:normalViewPr>
  <p:slideViewPr>
    <p:cSldViewPr snapToGrid="0">
      <p:cViewPr varScale="1">
        <p:scale>
          <a:sx n="128" d="100"/>
          <a:sy n="128" d="100"/>
        </p:scale>
        <p:origin x="304" y="1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3385A-CBDF-4247-A5A8-C17C5DEBB51C}" type="datetimeFigureOut">
              <a:rPr lang="de-AT" smtClean="0"/>
              <a:pPr/>
              <a:t>04.08.20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D01B8-E3A6-48EA-A34E-EFC45AEDD60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51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D01B8-E3A6-48EA-A34E-EFC45AEDD601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338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905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6695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842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0203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011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956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749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284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843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539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49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347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870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1D6-7A92-4B8A-8C8F-F73E510F2C70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755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36957-2E76-452C-87AA-969758CB05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2166274"/>
            <a:ext cx="12053455" cy="1440000"/>
          </a:xfrm>
          <a:solidFill>
            <a:srgbClr val="FFFFFF">
              <a:alpha val="58039"/>
            </a:srgbClr>
          </a:solidFill>
          <a:ln>
            <a:noFill/>
          </a:ln>
        </p:spPr>
        <p:txBody>
          <a:bodyPr anchor="ctr">
            <a:normAutofit/>
          </a:bodyPr>
          <a:lstStyle>
            <a:lvl1pPr marL="1579563" indent="0" algn="l">
              <a:defRPr sz="4000">
                <a:solidFill>
                  <a:srgbClr val="113A72"/>
                </a:solidFill>
                <a:latin typeface="Good Times" panose="00000400000000000000" pitchFamily="2" charset="0"/>
              </a:defRPr>
            </a:lvl1pPr>
          </a:lstStyle>
          <a:p>
            <a:r>
              <a:rPr lang="de-DE" dirty="0"/>
              <a:t>Titel Ihrer </a:t>
            </a:r>
            <a:r>
              <a:rPr lang="de-DE" dirty="0" err="1"/>
              <a:t>Praesentation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420C3E-0FD3-4AE2-BB77-D1F1C4513A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297030"/>
            <a:ext cx="12192000" cy="1080000"/>
          </a:xfrm>
          <a:solidFill>
            <a:srgbClr val="FFFFFF">
              <a:alpha val="58039"/>
            </a:srgbClr>
          </a:solidFill>
          <a:ln>
            <a:noFill/>
          </a:ln>
        </p:spPr>
        <p:txBody>
          <a:bodyPr anchor="ctr">
            <a:normAutofit/>
          </a:bodyPr>
          <a:lstStyle>
            <a:lvl1pPr marL="1614488" indent="0" algn="l">
              <a:buNone/>
              <a:defRPr sz="1800">
                <a:solidFill>
                  <a:srgbClr val="517C34"/>
                </a:solidFill>
                <a:latin typeface="Good Times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Ihrer </a:t>
            </a:r>
            <a:r>
              <a:rPr lang="de-DE" dirty="0" err="1"/>
              <a:t>Praesentation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5284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1B45B-2C34-4D04-B962-FD44DB01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32800" cy="1325563"/>
          </a:xfrm>
        </p:spPr>
        <p:txBody>
          <a:bodyPr anchor="t"/>
          <a:lstStyle>
            <a:lvl1pPr>
              <a:defRPr>
                <a:solidFill>
                  <a:srgbClr val="33CC33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AEBB57-308F-494E-B2D3-775754FB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Tx/>
              <a:buFont typeface="Arial" panose="020B0604020202020204" pitchFamily="34" charset="0"/>
              <a:buChar char="•"/>
              <a:defRPr/>
            </a:lvl1pPr>
            <a:lvl2pPr marL="538163" indent="-273050">
              <a:buClrTx/>
              <a:buFont typeface="Arial" panose="020B0604020202020204" pitchFamily="34" charset="0"/>
              <a:buChar char="•"/>
              <a:defRPr/>
            </a:lvl2pPr>
            <a:lvl3pPr marL="809625" indent="-271463">
              <a:buClrTx/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52" b="-11814"/>
          <a:stretch/>
        </p:blipFill>
        <p:spPr>
          <a:xfrm>
            <a:off x="857250" y="6397625"/>
            <a:ext cx="2710198" cy="4603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42" y="1"/>
            <a:ext cx="3204258" cy="1426896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771524" y="6176963"/>
            <a:ext cx="3325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400" dirty="0"/>
              <a:t>© </a:t>
            </a:r>
            <a:r>
              <a:rPr lang="de-AT" sz="1400" dirty="0" err="1"/>
              <a:t>Borszki</a:t>
            </a:r>
            <a:r>
              <a:rPr lang="de-AT" sz="1400" dirty="0"/>
              <a:t>, Meissner, Romm, </a:t>
            </a:r>
            <a:r>
              <a:rPr lang="de-AT" sz="1400" dirty="0" err="1"/>
              <a:t>Schanda</a:t>
            </a:r>
            <a:r>
              <a:rPr lang="de-AT" sz="1400" dirty="0"/>
              <a:t> 2020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953387-16BA-E94F-A946-56D5361B8A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48" y="6485169"/>
            <a:ext cx="798490" cy="4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3715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7920" y="980729"/>
            <a:ext cx="10614289" cy="874411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7918" y="1988840"/>
            <a:ext cx="10614289" cy="4003324"/>
          </a:xfrm>
        </p:spPr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200" b="0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07738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7920" y="692696"/>
            <a:ext cx="10614289" cy="874411"/>
          </a:xfrm>
        </p:spPr>
        <p:txBody>
          <a:bodyPr anchor="t"/>
          <a:lstStyle>
            <a:lvl1pPr>
              <a:defRPr>
                <a:solidFill>
                  <a:srgbClr val="00CC00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7920" y="1988840"/>
            <a:ext cx="10614289" cy="4003324"/>
          </a:xfrm>
        </p:spPr>
        <p:txBody>
          <a:bodyPr/>
          <a:lstStyle>
            <a:lvl1pPr>
              <a:buClr>
                <a:schemeClr val="tx1"/>
              </a:buClr>
              <a:defRPr sz="2800"/>
            </a:lvl1pPr>
            <a:lvl2pPr>
              <a:buClr>
                <a:schemeClr val="tx1"/>
              </a:buClr>
              <a:defRPr sz="2400" b="0"/>
            </a:lvl2pPr>
            <a:lvl3pPr>
              <a:buClr>
                <a:schemeClr val="tx1"/>
              </a:buClr>
              <a:defRPr sz="2200"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25245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8BD600-BCFA-4C42-8459-E15A227B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49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DBEEA9-0343-4E81-912E-E4B359F12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065AFE1-A950-431F-BCEE-B740FBF6ADD4}"/>
              </a:ext>
            </a:extLst>
          </p:cNvPr>
          <p:cNvSpPr txBox="1">
            <a:spLocks/>
          </p:cNvSpPr>
          <p:nvPr userDrawn="1"/>
        </p:nvSpPr>
        <p:spPr>
          <a:xfrm>
            <a:off x="9217800" y="6311901"/>
            <a:ext cx="2269819" cy="363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Good Times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/>
              <a:t>Im Auftrag von</a:t>
            </a:r>
            <a:endParaRPr lang="de-AT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8E0634-BAD6-4F4A-9151-AC5D6EA39A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2709" y="5634413"/>
            <a:ext cx="1401023" cy="9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984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13A7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lnSpc>
          <a:spcPct val="90000"/>
        </a:lnSpc>
        <a:spcBef>
          <a:spcPts val="500"/>
        </a:spcBef>
        <a:buClr>
          <a:srgbClr val="64984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71463" algn="l" defTabSz="914400" rtl="0" eaLnBrk="1" latinLnBrk="0" hangingPunct="1">
        <a:lnSpc>
          <a:spcPct val="90000"/>
        </a:lnSpc>
        <a:spcBef>
          <a:spcPts val="500"/>
        </a:spcBef>
        <a:buClr>
          <a:srgbClr val="64984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aukarussell.at/know-how/vorbereitung-begleitung-des-vw-rueckbaus/" TargetMode="Externa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777" y="4476424"/>
            <a:ext cx="4662898" cy="721211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0" y="1145406"/>
            <a:ext cx="12192000" cy="2799295"/>
          </a:xfrm>
        </p:spPr>
        <p:txBody>
          <a:bodyPr>
            <a:normAutofit/>
          </a:bodyPr>
          <a:lstStyle/>
          <a:p>
            <a:r>
              <a:rPr lang="de-AT" sz="3200" b="0" dirty="0"/>
              <a:t>Pressegespräch</a:t>
            </a:r>
            <a:br>
              <a:rPr lang="de-AT" sz="3200" b="0" dirty="0"/>
            </a:br>
            <a:br>
              <a:rPr lang="de-AT" sz="3200" b="0" dirty="0"/>
            </a:br>
            <a:r>
              <a:rPr lang="de-AT" sz="3200" b="0" dirty="0"/>
              <a:t> </a:t>
            </a:r>
            <a:br>
              <a:rPr lang="de-AT" dirty="0"/>
            </a:br>
            <a:r>
              <a:rPr lang="de-DE" dirty="0"/>
              <a:t>Social Urban Mining</a:t>
            </a:r>
            <a:br>
              <a:rPr lang="de-DE" dirty="0"/>
            </a:br>
            <a:r>
              <a:rPr lang="de-DE" dirty="0"/>
              <a:t>RAIQA, Raiffeisenlandesbank Tirol</a:t>
            </a:r>
            <a:endParaRPr lang="de-AT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0" y="4297030"/>
            <a:ext cx="12192000" cy="1080000"/>
          </a:xfrm>
        </p:spPr>
        <p:txBody>
          <a:bodyPr/>
          <a:lstStyle/>
          <a:p>
            <a:r>
              <a:rPr lang="de-AT" dirty="0"/>
              <a:t>Architekt DI Thomas </a:t>
            </a:r>
            <a:r>
              <a:rPr lang="de-AT" dirty="0" err="1"/>
              <a:t>Romm</a:t>
            </a:r>
            <a:endParaRPr lang="de-AT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0D392C2-2FBC-4898-84F2-C0EA1EE443EC}"/>
              </a:ext>
            </a:extLst>
          </p:cNvPr>
          <p:cNvSpPr/>
          <p:nvPr/>
        </p:nvSpPr>
        <p:spPr>
          <a:xfrm>
            <a:off x="-1" y="5729359"/>
            <a:ext cx="7418232" cy="1128641"/>
          </a:xfrm>
          <a:custGeom>
            <a:avLst/>
            <a:gdLst>
              <a:gd name="connsiteX0" fmla="*/ 9424 w 4766619"/>
              <a:gd name="connsiteY0" fmla="*/ 0 h 1493134"/>
              <a:gd name="connsiteX1" fmla="*/ 4413591 w 4766619"/>
              <a:gd name="connsiteY1" fmla="*/ 0 h 1493134"/>
              <a:gd name="connsiteX2" fmla="*/ 4766619 w 4766619"/>
              <a:gd name="connsiteY2" fmla="*/ 1493134 h 1493134"/>
              <a:gd name="connsiteX3" fmla="*/ 3637 w 4766619"/>
              <a:gd name="connsiteY3" fmla="*/ 1487347 h 1493134"/>
              <a:gd name="connsiteX4" fmla="*/ 9424 w 4766619"/>
              <a:gd name="connsiteY4" fmla="*/ 0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619" h="1493134">
                <a:moveTo>
                  <a:pt x="9424" y="0"/>
                </a:moveTo>
                <a:lnTo>
                  <a:pt x="4413591" y="0"/>
                </a:lnTo>
                <a:lnTo>
                  <a:pt x="4766619" y="1493134"/>
                </a:lnTo>
                <a:lnTo>
                  <a:pt x="3637" y="1487347"/>
                </a:lnTo>
                <a:cubicBezTo>
                  <a:pt x="-221" y="991565"/>
                  <a:pt x="-4080" y="495782"/>
                  <a:pt x="94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84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Innsbruck, 04.08.2020</a:t>
            </a:r>
            <a:endParaRPr lang="de-AT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19723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199" y="365125"/>
            <a:ext cx="8228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Sozialökonomische Betriebe (SÖB) 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C9FC62-8ACF-324C-AA82-914DFC7E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vom Arbeitsmarktservice (AMS) geförderte,</a:t>
            </a:r>
          </a:p>
          <a:p>
            <a:pPr>
              <a:lnSpc>
                <a:spcPct val="100000"/>
              </a:lnSpc>
            </a:pPr>
            <a:r>
              <a:rPr lang="de-DE" dirty="0"/>
              <a:t>gemeinnützige Soziale Unternehmen, die zeitlich befristete, kollektivvertraglich bezahlte Arbeitsplätze für arbeitsmarktferne und langzeitbeschäftigungslose Menschen zur Verfügung stellen. </a:t>
            </a:r>
          </a:p>
          <a:p>
            <a:pPr>
              <a:lnSpc>
                <a:spcPct val="100000"/>
              </a:lnSpc>
            </a:pPr>
            <a:r>
              <a:rPr lang="de-DE" dirty="0"/>
              <a:t>Diese sogenannten Transitarbeits-plätze sind für Menschen gedacht, die aus verschiedensten Gründen schon lange arbeitslos sind und sollen ihnen helfen, wieder eine dauerhafte Beschäftigung am regulären Arbeitsmarkt zu finden. </a:t>
            </a:r>
          </a:p>
        </p:txBody>
      </p:sp>
    </p:spTree>
    <p:extLst>
      <p:ext uri="{BB962C8B-B14F-4D97-AF65-F5344CB8AC3E}">
        <p14:creationId xmlns:p14="http://schemas.microsoft.com/office/powerpoint/2010/main" val="41311591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199" y="365125"/>
            <a:ext cx="8228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cap="small" dirty="0"/>
              <a:t>Sozialökonomische Betriebe Tirol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C9FC62-8ACF-324C-AA82-914DFC7E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dirty="0"/>
              <a:t>Dachverband </a:t>
            </a:r>
            <a:r>
              <a:rPr lang="de-DE" b="1" dirty="0" err="1"/>
              <a:t>arbeit</a:t>
            </a:r>
            <a:r>
              <a:rPr lang="de-DE" b="1" dirty="0"/>
              <a:t> plus </a:t>
            </a:r>
            <a:r>
              <a:rPr lang="de-DE" dirty="0"/>
              <a:t>hat 8 Mitgliedsbetriebe in Tirol, 4 davon kooperieren im RAIQA:</a:t>
            </a:r>
          </a:p>
          <a:p>
            <a:pPr lvl="0">
              <a:lnSpc>
                <a:spcPct val="120000"/>
              </a:lnSpc>
            </a:pPr>
            <a:r>
              <a:rPr lang="de-DE" b="1" dirty="0"/>
              <a:t>Verein Emmaus</a:t>
            </a:r>
            <a:r>
              <a:rPr lang="de-DE" dirty="0"/>
              <a:t>: Gartenbetreuung, Anlagenbetreuung, Winterdienst, Räumungen, Entrümpelungen, Übersiedelungen, kleinere Abrissarbeiten, Bodenlegen, Fliesenlegen, Malerarbeiten</a:t>
            </a:r>
          </a:p>
          <a:p>
            <a:pPr lvl="0">
              <a:lnSpc>
                <a:spcPct val="120000"/>
              </a:lnSpc>
            </a:pPr>
            <a:r>
              <a:rPr lang="de-DE" b="1" dirty="0"/>
              <a:t>Ho &amp; Ruck – Gebrauchtmöbel</a:t>
            </a:r>
            <a:r>
              <a:rPr lang="de-DE" dirty="0"/>
              <a:t>: </a:t>
            </a:r>
            <a:r>
              <a:rPr lang="de-DE" dirty="0" err="1"/>
              <a:t>Indoor</a:t>
            </a:r>
            <a:r>
              <a:rPr lang="de-DE" dirty="0"/>
              <a:t>-Flohmarkt, Abholung, Entrümpelung, Verlassenschaften, Reparatur, Übersiedelung/Transporte</a:t>
            </a:r>
          </a:p>
          <a:p>
            <a:pPr lvl="0">
              <a:lnSpc>
                <a:spcPct val="120000"/>
              </a:lnSpc>
            </a:pPr>
            <a:r>
              <a:rPr lang="de-DE" b="1" dirty="0"/>
              <a:t>Gemeinnütziger Verein ISSBA</a:t>
            </a:r>
            <a:r>
              <a:rPr lang="de-DE" dirty="0"/>
              <a:t>: Spielplatzbetreuung, Holzarbeiten, Transporthilfe, Aufräumungsarbeiten, Entrümpelungen, Anlagenbetreuung, Haus- &amp; Garten-service, Baustellenreinigung, Aufräumarbeiten, Recyclinghofbetreuung, Altkleider-sammlung, Secondhandgeschäft, Druck-&amp;Kopierservice, Mehrweggeschirr</a:t>
            </a:r>
          </a:p>
          <a:p>
            <a:pPr lvl="0">
              <a:lnSpc>
                <a:spcPct val="120000"/>
              </a:lnSpc>
            </a:pPr>
            <a:r>
              <a:rPr lang="de-DE" dirty="0"/>
              <a:t>OSPA -Osttiroler Sozialprojekte für Arbeitssuchende (Marke </a:t>
            </a:r>
            <a:r>
              <a:rPr lang="de-DE" b="1" dirty="0"/>
              <a:t>Schindel u. Holz</a:t>
            </a:r>
            <a:r>
              <a:rPr lang="de-DE" dirty="0"/>
              <a:t>): Bau- und Möbeltischlerei, Betreuung von Altstoffsammelstellen, Möbelabholung, Räumungen, Außenanlagenbetreuung, Wohnanlagenbetreuung, Gebrauchtmöbelmarkt, mobile Tischlerarbeiten, Haushaltsservice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451491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draußen, sitzend, legend, braun enthält.&#10;&#10;Automatisch generierte Beschreibung">
            <a:extLst>
              <a:ext uri="{FF2B5EF4-FFF2-40B4-BE49-F238E27FC236}">
                <a16:creationId xmlns:a16="http://schemas.microsoft.com/office/drawing/2014/main" id="{35CC0C47-8B0D-425D-8E15-0549ED4A8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4" r="13432" b="16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de-AT" sz="2800" dirty="0"/>
              <a:t>Verwertungsorientierter </a:t>
            </a:r>
            <a:br>
              <a:rPr lang="de-AT" sz="2800" dirty="0"/>
            </a:br>
            <a:r>
              <a:rPr lang="de-AT" sz="2800" dirty="0"/>
              <a:t>Rückbau Wertstoffe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AT" sz="1800" dirty="0"/>
              <a:t>Sammlung von Stromkabel, EDV-Kabel</a:t>
            </a:r>
          </a:p>
          <a:p>
            <a:r>
              <a:rPr lang="de-DE" sz="1800" dirty="0"/>
              <a:t>Trennung der Alureflektoren der Rasterleuchten</a:t>
            </a:r>
          </a:p>
          <a:p>
            <a:r>
              <a:rPr lang="de-DE" sz="1800" dirty="0"/>
              <a:t>Trennung von Metall und Holzbau bei Möbeln</a:t>
            </a:r>
          </a:p>
          <a:p>
            <a:pPr marL="0" indent="0">
              <a:buNone/>
            </a:pPr>
            <a:endParaRPr lang="de-AT" sz="170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8E62D17-476E-469E-BFE1-1E43A412767C}"/>
              </a:ext>
            </a:extLst>
          </p:cNvPr>
          <p:cNvSpPr txBox="1">
            <a:spLocks/>
          </p:cNvSpPr>
          <p:nvPr/>
        </p:nvSpPr>
        <p:spPr>
          <a:xfrm>
            <a:off x="3523488" y="6172201"/>
            <a:ext cx="866851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AT" sz="1300">
                <a:solidFill>
                  <a:srgbClr val="FFFFFF"/>
                </a:solidFill>
              </a:rPr>
              <a:t>© </a:t>
            </a:r>
            <a:r>
              <a:rPr lang="de-AT" sz="1300" dirty="0" err="1">
                <a:solidFill>
                  <a:srgbClr val="FFFFFF"/>
                </a:solidFill>
              </a:rPr>
              <a:t>BauKarussell</a:t>
            </a:r>
            <a:endParaRPr lang="de-DE" sz="1300" dirty="0">
              <a:solidFill>
                <a:srgbClr val="FFFFFF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E5D3736-E5F7-C34C-B5F6-A72CBF9759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8"/>
          <a:stretch/>
        </p:blipFill>
        <p:spPr>
          <a:xfrm>
            <a:off x="0" y="36576"/>
            <a:ext cx="3204258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287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8E62D17-476E-469E-BFE1-1E43A412767C}"/>
              </a:ext>
            </a:extLst>
          </p:cNvPr>
          <p:cNvSpPr txBox="1">
            <a:spLocks/>
          </p:cNvSpPr>
          <p:nvPr/>
        </p:nvSpPr>
        <p:spPr>
          <a:xfrm>
            <a:off x="3523488" y="6172201"/>
            <a:ext cx="866851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AT" sz="1300">
                <a:solidFill>
                  <a:srgbClr val="FFFFFF"/>
                </a:solidFill>
              </a:rPr>
              <a:t>© BauKarussell</a:t>
            </a:r>
            <a:endParaRPr lang="de-DE" sz="1300">
              <a:solidFill>
                <a:srgbClr val="FFFF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4A8BA0-0210-9B4C-9507-347CCF6D79DB}"/>
              </a:ext>
            </a:extLst>
          </p:cNvPr>
          <p:cNvSpPr txBox="1"/>
          <p:nvPr/>
        </p:nvSpPr>
        <p:spPr>
          <a:xfrm>
            <a:off x="624840" y="68732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	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CE5D32-51D5-784D-983D-8D356C5F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8" y="-70104"/>
            <a:ext cx="10450541" cy="6964680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784ADBB6-A865-B44D-B6E3-845CE0142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815" y="2948306"/>
            <a:ext cx="3438906" cy="3207258"/>
          </a:xfrm>
        </p:spPr>
        <p:txBody>
          <a:bodyPr anchor="t">
            <a:normAutofit/>
          </a:bodyPr>
          <a:lstStyle/>
          <a:p>
            <a:r>
              <a:rPr lang="de-AT" sz="1800" dirty="0"/>
              <a:t>Parkettböden</a:t>
            </a:r>
          </a:p>
          <a:p>
            <a:r>
              <a:rPr lang="de-AT" sz="1800" dirty="0"/>
              <a:t>Vollholzelemente</a:t>
            </a:r>
          </a:p>
          <a:p>
            <a:r>
              <a:rPr lang="de-AT" sz="1800" dirty="0"/>
              <a:t>Beleuchtungskörper</a:t>
            </a:r>
          </a:p>
          <a:p>
            <a:r>
              <a:rPr lang="de-AT" sz="1800" dirty="0"/>
              <a:t>Glaselemente</a:t>
            </a:r>
          </a:p>
          <a:p>
            <a:r>
              <a:rPr lang="de-AT" sz="1800" dirty="0"/>
              <a:t>Einrichtungsgegenstände</a:t>
            </a:r>
          </a:p>
          <a:p>
            <a:pPr marL="0" indent="0">
              <a:buNone/>
            </a:pPr>
            <a:endParaRPr lang="de-AT" sz="17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AT" sz="2800" dirty="0"/>
              <a:t>Re-</a:t>
            </a:r>
            <a:r>
              <a:rPr lang="de-AT" sz="2800" dirty="0" err="1"/>
              <a:t>Use</a:t>
            </a:r>
            <a:r>
              <a:rPr lang="de-AT" sz="2800" dirty="0"/>
              <a:t> Vermittlung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354F95D-783D-8A4C-8965-FD3345B32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8"/>
          <a:stretch/>
        </p:blipFill>
        <p:spPr>
          <a:xfrm>
            <a:off x="0" y="36576"/>
            <a:ext cx="3204258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25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CC0C47-8B0D-425D-8E15-0549ED4A8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7" y="9144"/>
            <a:ext cx="1028117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AT" sz="2800"/>
              <a:t>Abbruchvorbereitende Entfrachtung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AT" sz="1800" dirty="0"/>
              <a:t>Entfernung  Leuchtstoffröhren</a:t>
            </a:r>
          </a:p>
          <a:p>
            <a:r>
              <a:rPr lang="de-AT" sz="1800" dirty="0"/>
              <a:t>Entfernung der Kondensatoren</a:t>
            </a:r>
          </a:p>
          <a:p>
            <a:r>
              <a:rPr lang="de-AT" sz="1800" dirty="0"/>
              <a:t>Entfernung  Holzeinbaumöbel</a:t>
            </a:r>
          </a:p>
          <a:p>
            <a:r>
              <a:rPr lang="de-AT" sz="1800" dirty="0"/>
              <a:t>Entfernung von Bodenbelägen</a:t>
            </a:r>
          </a:p>
          <a:p>
            <a:pPr marL="0" indent="0">
              <a:buNone/>
            </a:pPr>
            <a:endParaRPr lang="de-AT" sz="170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8E62D17-476E-469E-BFE1-1E43A412767C}"/>
              </a:ext>
            </a:extLst>
          </p:cNvPr>
          <p:cNvSpPr txBox="1">
            <a:spLocks/>
          </p:cNvSpPr>
          <p:nvPr/>
        </p:nvSpPr>
        <p:spPr>
          <a:xfrm>
            <a:off x="3523488" y="6172201"/>
            <a:ext cx="866851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AT" sz="1300">
                <a:solidFill>
                  <a:srgbClr val="FFFFFF"/>
                </a:solidFill>
              </a:rPr>
              <a:t>© BauKarussell</a:t>
            </a:r>
            <a:endParaRPr lang="de-DE" sz="130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354F95D-783D-8A4C-8965-FD3345B32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8"/>
          <a:stretch/>
        </p:blipFill>
        <p:spPr>
          <a:xfrm>
            <a:off x="0" y="36576"/>
            <a:ext cx="3204258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56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5">
            <a:extLst>
              <a:ext uri="{FF2B5EF4-FFF2-40B4-BE49-F238E27FC236}">
                <a16:creationId xmlns:a16="http://schemas.microsoft.com/office/drawing/2014/main" id="{B5FDABF5-EFB7-47D3-A3CE-43110C87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228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dirty="0"/>
              <a:t>Eindrücke der aktuellen Situation</a:t>
            </a:r>
            <a:br>
              <a:rPr lang="de-AT" dirty="0"/>
            </a:br>
            <a:endParaRPr lang="de-AT" dirty="0"/>
          </a:p>
        </p:txBody>
      </p:sp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B7AC91C-1B41-D541-BC53-FE9BCEE0F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5309" r="10595" b="25656"/>
          <a:stretch/>
        </p:blipFill>
        <p:spPr>
          <a:xfrm>
            <a:off x="1634962" y="1354680"/>
            <a:ext cx="8284893" cy="4658193"/>
          </a:xfrm>
          <a:prstGeom prst="rect">
            <a:avLst/>
          </a:prstGeom>
        </p:spPr>
      </p:pic>
      <p:pic>
        <p:nvPicPr>
          <p:cNvPr id="8" name="Grafik 7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B8E9B98E-5F7B-9047-808F-3FB51D71B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2" t="88889" r="26155" b="6016"/>
          <a:stretch/>
        </p:blipFill>
        <p:spPr>
          <a:xfrm>
            <a:off x="6227215" y="4901259"/>
            <a:ext cx="5161221" cy="9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79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992" y="4828915"/>
            <a:ext cx="1296144" cy="129614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767920" y="2438400"/>
            <a:ext cx="10614289" cy="3855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de-DE" sz="18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Danke für Ihre Aufmerksamkeit</a:t>
            </a:r>
          </a:p>
          <a:p>
            <a:pPr marL="0" indent="0" algn="ctr">
              <a:buNone/>
            </a:pPr>
            <a:r>
              <a:rPr lang="de-DE" sz="1800" dirty="0"/>
              <a:t>R. </a:t>
            </a:r>
            <a:r>
              <a:rPr lang="de-DE" sz="1800" dirty="0" err="1"/>
              <a:t>Borszki</a:t>
            </a:r>
            <a:r>
              <a:rPr lang="de-DE" sz="1800" dirty="0"/>
              <a:t>, M.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 Meissner, Th. Romm, I. </a:t>
            </a:r>
            <a:r>
              <a:rPr lang="de-DE" sz="1800" dirty="0" err="1">
                <a:solidFill>
                  <a:schemeClr val="tx1"/>
                </a:solidFill>
                <a:latin typeface="+mn-lt"/>
              </a:rPr>
              <a:t>Schanda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de-DE" sz="1800" dirty="0" err="1">
                <a:solidFill>
                  <a:schemeClr val="tx1"/>
                </a:solidFill>
                <a:latin typeface="+mn-lt"/>
              </a:rPr>
              <a:t>L.Stoisser</a:t>
            </a:r>
            <a:br>
              <a:rPr lang="de-DE" sz="1800" dirty="0">
                <a:solidFill>
                  <a:schemeClr val="tx1"/>
                </a:solidFill>
                <a:latin typeface="+mn-lt"/>
              </a:rPr>
            </a:br>
            <a:r>
              <a:rPr lang="de-DE" sz="1800" dirty="0">
                <a:solidFill>
                  <a:schemeClr val="tx1"/>
                </a:solidFill>
                <a:latin typeface="+mn-lt"/>
              </a:rPr>
              <a:t>pulswerk GmbH, Romm/Mischek ZT, RepaNet, DRZ</a:t>
            </a:r>
          </a:p>
          <a:p>
            <a:pPr marL="0" indent="0" algn="ctr">
              <a:buNone/>
            </a:pPr>
            <a:br>
              <a:rPr lang="de-DE" sz="1800" dirty="0">
                <a:solidFill>
                  <a:schemeClr val="tx1"/>
                </a:solidFill>
                <a:latin typeface="+mn-lt"/>
              </a:rPr>
            </a:br>
            <a:r>
              <a:rPr lang="de-DE" sz="1800" dirty="0">
                <a:solidFill>
                  <a:schemeClr val="tx1"/>
                </a:solidFill>
                <a:latin typeface="+mn-lt"/>
              </a:rPr>
              <a:t>© alle Bilder, wenn nicht anders angegeben BauKarussell</a:t>
            </a:r>
          </a:p>
          <a:p>
            <a:pPr marL="0" indent="0" algn="ctr">
              <a:buNone/>
            </a:pPr>
            <a:endParaRPr lang="de-DE" sz="1800" dirty="0"/>
          </a:p>
          <a:p>
            <a:pPr marL="0" indent="0" algn="ctr">
              <a:buNone/>
            </a:pPr>
            <a:endParaRPr lang="de-DE" sz="1200" dirty="0"/>
          </a:p>
          <a:p>
            <a:pPr marL="0" indent="0" algn="ctr">
              <a:buNone/>
            </a:pPr>
            <a:endParaRPr lang="de-DE" sz="12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de-DE" sz="1200" dirty="0">
                <a:solidFill>
                  <a:schemeClr val="tx1"/>
                </a:solidFill>
                <a:latin typeface="+mn-lt"/>
              </a:rPr>
              <a:t>	  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		</a:t>
            </a:r>
            <a:r>
              <a:rPr lang="de-DE" sz="1800" dirty="0"/>
              <a:t> </a:t>
            </a:r>
            <a:r>
              <a:rPr lang="de-DE" sz="1800" dirty="0" err="1"/>
              <a:t>www.BauKarussell.at</a:t>
            </a:r>
            <a:r>
              <a:rPr lang="de-DE" sz="1800" dirty="0"/>
              <a:t> 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					</a:t>
            </a:r>
            <a:endParaRPr lang="de-A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352" y="1381013"/>
            <a:ext cx="9753600" cy="1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88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9928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dirty="0"/>
              <a:t>Agenda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de-AT" sz="2400" dirty="0"/>
              <a:t>Rückbau als Standardabbruchmethode</a:t>
            </a:r>
          </a:p>
          <a:p>
            <a:r>
              <a:rPr lang="de-AT" sz="2400" dirty="0" err="1"/>
              <a:t>BauKarussell</a:t>
            </a:r>
            <a:r>
              <a:rPr lang="de-AT" sz="2400" dirty="0"/>
              <a:t>: Beschäftigung und Kreislaufwirtschaft </a:t>
            </a:r>
          </a:p>
          <a:p>
            <a:r>
              <a:rPr lang="de-AT" sz="2400" dirty="0" err="1"/>
              <a:t>Social</a:t>
            </a:r>
            <a:r>
              <a:rPr lang="de-AT" sz="2400" dirty="0"/>
              <a:t> Urban Mining – Wertschöpfung mit sozialem Mehrwert</a:t>
            </a:r>
          </a:p>
          <a:p>
            <a:r>
              <a:rPr lang="de-AT" sz="2400" dirty="0"/>
              <a:t>Sozialwirtschaftliche Betriebe in Tirol – eine Vorstellungsrunde</a:t>
            </a:r>
          </a:p>
          <a:p>
            <a:r>
              <a:rPr lang="de-AT" sz="2400" dirty="0" err="1"/>
              <a:t>BauKarussell</a:t>
            </a:r>
            <a:r>
              <a:rPr lang="de-AT" sz="2400" dirty="0"/>
              <a:t> und das RAIQA</a:t>
            </a:r>
          </a:p>
        </p:txBody>
      </p:sp>
    </p:spTree>
    <p:extLst>
      <p:ext uri="{BB962C8B-B14F-4D97-AF65-F5344CB8AC3E}">
        <p14:creationId xmlns:p14="http://schemas.microsoft.com/office/powerpoint/2010/main" val="200536077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9928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dirty="0"/>
              <a:t>Rückbau als Standardabbruch-methode lt. ÖN B 3151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de-AT" sz="2400" dirty="0"/>
              <a:t>Vor dem maschinellen Abbruch: Rückführung auf den Rohbauzustand</a:t>
            </a:r>
          </a:p>
          <a:p>
            <a:r>
              <a:rPr lang="de-AT" sz="2400" dirty="0" err="1"/>
              <a:t>Entfrachtung</a:t>
            </a:r>
            <a:r>
              <a:rPr lang="de-AT" sz="2400" dirty="0"/>
              <a:t> von Schad- und Störstoffen bei der Aufbereitung mineralischer BRM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D1FC3B-8F3D-BB48-ADD6-918A87223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1" t="23701" r="15369" b="31747"/>
          <a:stretch/>
        </p:blipFill>
        <p:spPr>
          <a:xfrm>
            <a:off x="3120787" y="2725106"/>
            <a:ext cx="5304756" cy="32144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977D72-FA04-9B4C-A153-3AC2DA120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9676" r="13819" b="13038"/>
          <a:stretch/>
        </p:blipFill>
        <p:spPr>
          <a:xfrm>
            <a:off x="119270" y="2462690"/>
            <a:ext cx="8512629" cy="490489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27EF7D1-282C-7A4B-85AE-9CE26785F9F5}"/>
              </a:ext>
            </a:extLst>
          </p:cNvPr>
          <p:cNvSpPr/>
          <p:nvPr/>
        </p:nvSpPr>
        <p:spPr>
          <a:xfrm>
            <a:off x="7461561" y="3105834"/>
            <a:ext cx="4033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err="1"/>
              <a:t>Entfrachtung</a:t>
            </a:r>
            <a:r>
              <a:rPr lang="de-AT" dirty="0"/>
              <a:t> von Schad- und Störstoffen </a:t>
            </a:r>
          </a:p>
          <a:p>
            <a:r>
              <a:rPr lang="de-AT" dirty="0"/>
              <a:t>vor dem maschinellen Abbruch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897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F0311D4-2425-214F-BF86-65DED92AEAEE}"/>
              </a:ext>
            </a:extLst>
          </p:cNvPr>
          <p:cNvSpPr/>
          <p:nvPr/>
        </p:nvSpPr>
        <p:spPr>
          <a:xfrm>
            <a:off x="838200" y="1515191"/>
            <a:ext cx="10200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/>
              <a:t>BauKarussell</a:t>
            </a:r>
            <a:r>
              <a:rPr lang="de-AT" dirty="0"/>
              <a:t> tritt unter Einbeziehung sozialwirtschaftlicher Partner als Unternehmen in Planung und Umsetzung von verwertungsorientierten Rückbauten durch </a:t>
            </a:r>
            <a:r>
              <a:rPr lang="de-AT" dirty="0" err="1"/>
              <a:t>Social</a:t>
            </a:r>
            <a:r>
              <a:rPr lang="de-AT" dirty="0"/>
              <a:t> Urban Mining auf. </a:t>
            </a:r>
            <a:endParaRPr lang="de-DE" dirty="0"/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830D767-3765-8643-B0BA-AD5DB554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4806"/>
          <a:stretch/>
        </p:blipFill>
        <p:spPr>
          <a:xfrm>
            <a:off x="-417323" y="-48600"/>
            <a:ext cx="13026646" cy="6955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9C396F-E5E4-BF47-A882-70FCC992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326896"/>
            <a:ext cx="3619500" cy="8128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48EB32D-30D4-E24A-8A3B-1CE3D8AB0F2A}"/>
              </a:ext>
            </a:extLst>
          </p:cNvPr>
          <p:cNvSpPr/>
          <p:nvPr/>
        </p:nvSpPr>
        <p:spPr>
          <a:xfrm>
            <a:off x="6299200" y="640783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https://www.baukarussell.at/know-how/vorbereitung-begleitung-des-vw-rueckbaus/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716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199" y="365125"/>
            <a:ext cx="8228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/>
              <a:t>Social</a:t>
            </a:r>
            <a:r>
              <a:rPr lang="de-DE" dirty="0"/>
              <a:t> Urban Mining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C9FC62-8ACF-324C-AA82-914DFC7E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/>
              <a:t>BauKarussell</a:t>
            </a:r>
            <a:r>
              <a:rPr lang="de-DE" dirty="0"/>
              <a:t>: Geschäftsmodell mit drei Säulen </a:t>
            </a:r>
          </a:p>
          <a:p>
            <a:pPr marL="0" indent="0">
              <a:buNone/>
            </a:pPr>
            <a:endParaRPr lang="de-DE" dirty="0"/>
          </a:p>
          <a:p>
            <a:pPr marL="722313" lvl="1" indent="-457200">
              <a:buFont typeface="+mj-lt"/>
              <a:buAutoNum type="arabicPeriod"/>
            </a:pPr>
            <a:r>
              <a:rPr lang="de-DE" dirty="0"/>
              <a:t>Sortenreine Trennung von Wertstoffe (Trennung bringt Mehrwert)</a:t>
            </a:r>
          </a:p>
          <a:p>
            <a:pPr marL="722313" lvl="1" indent="-457200">
              <a:buFont typeface="+mj-lt"/>
              <a:buAutoNum type="arabicPeriod"/>
            </a:pPr>
            <a:endParaRPr lang="de-DE" dirty="0"/>
          </a:p>
          <a:p>
            <a:pPr marL="722313" lvl="1" indent="-457200">
              <a:buFont typeface="+mj-lt"/>
              <a:buAutoNum type="arabicPeriod"/>
            </a:pPr>
            <a:r>
              <a:rPr lang="de-DE" dirty="0"/>
              <a:t>Vermittlung und Demontage von Re-</a:t>
            </a:r>
            <a:r>
              <a:rPr lang="de-DE" dirty="0" err="1"/>
              <a:t>Use</a:t>
            </a:r>
            <a:r>
              <a:rPr lang="de-DE" dirty="0"/>
              <a:t> Bauteilen</a:t>
            </a:r>
          </a:p>
          <a:p>
            <a:pPr marL="722313" lvl="1" indent="-457200">
              <a:buFont typeface="+mj-lt"/>
              <a:buAutoNum type="arabicPeriod"/>
            </a:pPr>
            <a:endParaRPr lang="de-DE" dirty="0"/>
          </a:p>
          <a:p>
            <a:pPr marL="722313" lvl="1" indent="-457200">
              <a:buFont typeface="+mj-lt"/>
              <a:buAutoNum type="arabicPeriod"/>
            </a:pPr>
            <a:r>
              <a:rPr lang="de-DE" dirty="0"/>
              <a:t>Abbruchvorbereitende </a:t>
            </a:r>
            <a:r>
              <a:rPr lang="de-DE" dirty="0" err="1"/>
              <a:t>Gebäudeentfrachtung</a:t>
            </a:r>
            <a:r>
              <a:rPr lang="de-DE" dirty="0"/>
              <a:t> (</a:t>
            </a:r>
            <a:r>
              <a:rPr lang="de-DE" dirty="0" err="1"/>
              <a:t>Sowiesokosten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43322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199" y="365125"/>
            <a:ext cx="8228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/>
              <a:t>Social</a:t>
            </a:r>
            <a:r>
              <a:rPr lang="de-DE" dirty="0"/>
              <a:t> Urban Mining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C9FC62-8ACF-324C-AA82-914DFC7E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Wertschöpfungsmodell eines Beschäftigungsprojektes mit kreislaufwirtschaftlichem Mehrwert</a:t>
            </a:r>
          </a:p>
          <a:p>
            <a:r>
              <a:rPr lang="de-DE" dirty="0"/>
              <a:t>Alles im OPEN BOOK, transparent offengelegt: Arbeit im Tausch gegen Wertstofferlöse</a:t>
            </a:r>
          </a:p>
          <a:p>
            <a:r>
              <a:rPr lang="de-DE" dirty="0"/>
              <a:t>Rechtskonformer Rückbau nach Recycling Baustoffverordnung</a:t>
            </a:r>
          </a:p>
        </p:txBody>
      </p:sp>
    </p:spTree>
    <p:extLst>
      <p:ext uri="{BB962C8B-B14F-4D97-AF65-F5344CB8AC3E}">
        <p14:creationId xmlns:p14="http://schemas.microsoft.com/office/powerpoint/2010/main" val="7779892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E86CA7-82FA-E949-AB6C-2E77EC2D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8" t="3242" b="5849"/>
          <a:stretch/>
        </p:blipFill>
        <p:spPr>
          <a:xfrm>
            <a:off x="-357552" y="-10797"/>
            <a:ext cx="8719673" cy="68984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Urban Mining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ABFF997-8E8A-DF4C-815F-6404B745DF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8"/>
          <a:stretch/>
        </p:blipFill>
        <p:spPr>
          <a:xfrm>
            <a:off x="7696200" y="36576"/>
            <a:ext cx="3204258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82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444204" y="640081"/>
            <a:ext cx="3141664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Social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Urban Mining</a:t>
            </a:r>
          </a:p>
        </p:txBody>
      </p:sp>
      <p:pic>
        <p:nvPicPr>
          <p:cNvPr id="4" name="Grafik 3" descr="Ein Bild, das drinnen, Tisch, Raum, lebend enthält.&#10;&#10;Automatisch generierte Beschreibung">
            <a:extLst>
              <a:ext uri="{FF2B5EF4-FFF2-40B4-BE49-F238E27FC236}">
                <a16:creationId xmlns:a16="http://schemas.microsoft.com/office/drawing/2014/main" id="{BA6585CF-1E86-644E-A735-3BAB1B628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3" y="3468688"/>
            <a:ext cx="3641725" cy="2705100"/>
          </a:xfrm>
          <a:prstGeom prst="rect">
            <a:avLst/>
          </a:prstGeom>
        </p:spPr>
      </p:pic>
      <p:pic>
        <p:nvPicPr>
          <p:cNvPr id="5" name="Grafik 4" descr="Ein Bild, das drinnen, Bett, sitzend, Raum enthält.&#10;&#10;Automatisch generierte Beschreibung">
            <a:extLst>
              <a:ext uri="{FF2B5EF4-FFF2-40B4-BE49-F238E27FC236}">
                <a16:creationId xmlns:a16="http://schemas.microsoft.com/office/drawing/2014/main" id="{099D0401-FD66-8746-9DAE-DFEA0D07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63" y="681038"/>
            <a:ext cx="3641725" cy="2705100"/>
          </a:xfrm>
          <a:prstGeom prst="rect">
            <a:avLst/>
          </a:prstGeom>
        </p:spPr>
      </p:pic>
      <p:pic>
        <p:nvPicPr>
          <p:cNvPr id="7" name="Grafik 6" descr="Ein Bild, das Objekt, drinnen, Maschine, sitzend enthält.&#10;&#10;Automatisch generierte Beschreibung">
            <a:extLst>
              <a:ext uri="{FF2B5EF4-FFF2-40B4-BE49-F238E27FC236}">
                <a16:creationId xmlns:a16="http://schemas.microsoft.com/office/drawing/2014/main" id="{D7A17D3C-8B5F-F247-B092-B5033E661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538" y="3468688"/>
            <a:ext cx="3641725" cy="2705100"/>
          </a:xfrm>
          <a:prstGeom prst="rect">
            <a:avLst/>
          </a:prstGeom>
        </p:spPr>
      </p:pic>
      <p:pic>
        <p:nvPicPr>
          <p:cNvPr id="9" name="Grafik 8" descr="Ein Bild, das Gebäude, Boden, sitzend, klein enthält.&#10;&#10;Automatisch generierte Beschreibung">
            <a:extLst>
              <a:ext uri="{FF2B5EF4-FFF2-40B4-BE49-F238E27FC236}">
                <a16:creationId xmlns:a16="http://schemas.microsoft.com/office/drawing/2014/main" id="{440EA368-935F-4B46-8E2A-C999FE3E8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38" y="681038"/>
            <a:ext cx="36417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045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444204" y="640081"/>
            <a:ext cx="3141664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Wertschöpfung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Social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Urban Mining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Projektbeispiel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6F81C7-D488-9B43-A43D-DD75F17DBF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/>
          </a:blip>
          <a:stretch>
            <a:fillRect/>
          </a:stretch>
        </p:blipFill>
        <p:spPr>
          <a:xfrm>
            <a:off x="660490" y="1082040"/>
            <a:ext cx="6722622" cy="47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261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BB Folienmaster Vortrag.potx" id="{E147FA35-80C0-461F-87F5-857358121F0A}" vid="{1578EC8B-3DFB-4EE9-BA1A-AD3C2BCD59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Macintosh PowerPoint</Application>
  <PresentationFormat>Breitbild</PresentationFormat>
  <Paragraphs>86</Paragraphs>
  <Slides>16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Good Times</vt:lpstr>
      <vt:lpstr>Wingdings</vt:lpstr>
      <vt:lpstr>Office</vt:lpstr>
      <vt:lpstr>Pressegespräch    Social Urban Mining RAIQA, Raiffeisenlandesbank Tirol</vt:lpstr>
      <vt:lpstr>Agenda</vt:lpstr>
      <vt:lpstr>Rückbau als Standardabbruch-methode lt. ÖN B 3151</vt:lpstr>
      <vt:lpstr>PowerPoint-Präsentation</vt:lpstr>
      <vt:lpstr>Social Urban Mining</vt:lpstr>
      <vt:lpstr>Social Urban Mining</vt:lpstr>
      <vt:lpstr>Urban Mining</vt:lpstr>
      <vt:lpstr>Social Urban Mining</vt:lpstr>
      <vt:lpstr>Wertschöpfung mit Social Urban Mining (Projektbeispiel)</vt:lpstr>
      <vt:lpstr>Sozialökonomische Betriebe (SÖB) </vt:lpstr>
      <vt:lpstr>Sozialökonomische Betriebe Tirol</vt:lpstr>
      <vt:lpstr>Verwertungsorientierter  Rückbau Wertstoffe</vt:lpstr>
      <vt:lpstr>Re-Use Vermittlung</vt:lpstr>
      <vt:lpstr>Abbruchvorbereitende Entfrachtung</vt:lpstr>
      <vt:lpstr>Eindrücke der aktuellen Situation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Pressegespräch    Social Urban Mining RAIQA, Raiffeisenlandesbank Tirol</dc:title>
  <dc:creator>Nairi Summhammer</dc:creator>
  <cp:lastModifiedBy>Thomas Romm</cp:lastModifiedBy>
  <cp:revision>8</cp:revision>
  <cp:lastPrinted>2020-07-27T12:27:03Z</cp:lastPrinted>
  <dcterms:created xsi:type="dcterms:W3CDTF">2020-07-27T10:15:20Z</dcterms:created>
  <dcterms:modified xsi:type="dcterms:W3CDTF">2020-08-04T08:10:15Z</dcterms:modified>
</cp:coreProperties>
</file>